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1200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04A6CC-2055-B441-A829-09573751BD21}" type="datetimeFigureOut">
              <a:rPr lang="en-US" smtClean="0"/>
              <a:t>18-01-10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9A41B2-265D-CB4A-AF29-A9A46E521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497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</a:t>
            </a:r>
            <a:r>
              <a:rPr lang="en-US" baseline="0" dirty="0" smtClean="0"/>
              <a:t> from: http://</a:t>
            </a:r>
            <a:r>
              <a:rPr lang="en-US" baseline="0" dirty="0" err="1" smtClean="0"/>
              <a:t>oncirculation.com</a:t>
            </a:r>
            <a:r>
              <a:rPr lang="en-US" baseline="0" dirty="0" smtClean="0"/>
              <a:t>/2013/04/11/what-is-paleoclimatology/</a:t>
            </a:r>
          </a:p>
          <a:p>
            <a:endParaRPr lang="en-US" baseline="0" dirty="0" smtClean="0"/>
          </a:p>
          <a:p>
            <a:r>
              <a:rPr lang="en-US" baseline="0" dirty="0" smtClean="0"/>
              <a:t>Cool website</a:t>
            </a:r>
            <a:r>
              <a:rPr lang="is-IS" baseline="0" dirty="0" smtClean="0"/>
              <a:t>…this page explains what paleoclimatology does.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A41B2-265D-CB4A-AF29-A9A46E52170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4152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</a:t>
            </a:r>
            <a:r>
              <a:rPr lang="en-US" dirty="0" err="1" smtClean="0"/>
              <a:t>eos.tufts.edu</a:t>
            </a:r>
            <a:r>
              <a:rPr lang="en-US" dirty="0" smtClean="0"/>
              <a:t>/</a:t>
            </a:r>
            <a:r>
              <a:rPr lang="en-US" dirty="0" err="1" smtClean="0"/>
              <a:t>varves</a:t>
            </a:r>
            <a:r>
              <a:rPr lang="en-US" dirty="0" smtClean="0"/>
              <a:t>/</a:t>
            </a:r>
            <a:r>
              <a:rPr lang="en-US" dirty="0" err="1" smtClean="0"/>
              <a:t>votw_details.asp?vid</a:t>
            </a:r>
            <a:r>
              <a:rPr lang="en-US" dirty="0" smtClean="0"/>
              <a:t>=25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A41B2-265D-CB4A-AF29-A9A46E52170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8277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Link: https://</a:t>
            </a:r>
            <a:r>
              <a:rPr lang="en-US" dirty="0" err="1" smtClean="0"/>
              <a:t>www.ncdc.noaa.gov</a:t>
            </a:r>
            <a:r>
              <a:rPr lang="en-US" dirty="0" smtClean="0"/>
              <a:t>/data-access/paleoclimatology-data</a:t>
            </a:r>
          </a:p>
          <a:p>
            <a:endParaRPr lang="en-US" dirty="0" smtClean="0"/>
          </a:p>
          <a:p>
            <a:r>
              <a:rPr lang="en-US" dirty="0" smtClean="0"/>
              <a:t>Video link: https://</a:t>
            </a:r>
            <a:r>
              <a:rPr lang="en-US" dirty="0" err="1" smtClean="0"/>
              <a:t>www.youtube.com</a:t>
            </a:r>
            <a:r>
              <a:rPr lang="en-US" dirty="0" smtClean="0"/>
              <a:t>/</a:t>
            </a:r>
            <a:r>
              <a:rPr lang="en-US" dirty="0" err="1" smtClean="0"/>
              <a:t>watch?v</a:t>
            </a:r>
            <a:r>
              <a:rPr lang="en-US" dirty="0" smtClean="0"/>
              <a:t>=G8t5VX8JKhI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A41B2-265D-CB4A-AF29-A9A46E52170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5800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</a:t>
            </a:r>
            <a:r>
              <a:rPr lang="en-US" baseline="0" dirty="0" smtClean="0"/>
              <a:t> from: http://</a:t>
            </a:r>
            <a:r>
              <a:rPr lang="en-US" baseline="0" dirty="0" err="1" smtClean="0"/>
              <a:t>yossipels.typepad.com</a:t>
            </a:r>
            <a:r>
              <a:rPr lang="en-US" baseline="0" dirty="0" smtClean="0"/>
              <a:t>/.a/6a0128771d526b970c0134851c48ed970c-popup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A41B2-265D-CB4A-AF29-A9A46E52170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074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</a:t>
            </a:r>
            <a:r>
              <a:rPr lang="en-US" baseline="0" dirty="0" smtClean="0"/>
              <a:t> from: http://</a:t>
            </a:r>
            <a:r>
              <a:rPr lang="en-US" baseline="0" dirty="0" err="1" smtClean="0"/>
              <a:t>www.kpbs.org</a:t>
            </a:r>
            <a:r>
              <a:rPr lang="en-US" baseline="0" dirty="0" smtClean="0"/>
              <a:t>/news/2013/</a:t>
            </a:r>
            <a:r>
              <a:rPr lang="en-US" baseline="0" dirty="0" err="1" smtClean="0"/>
              <a:t>jul</a:t>
            </a:r>
            <a:r>
              <a:rPr lang="en-US" baseline="0" dirty="0" smtClean="0"/>
              <a:t>/01/global-warming-aggravating-el-</a:t>
            </a:r>
            <a:r>
              <a:rPr lang="en-US" baseline="0" dirty="0" err="1" smtClean="0"/>
              <a:t>nino</a:t>
            </a:r>
            <a:r>
              <a:rPr lang="en-US" baseline="0" dirty="0" smtClean="0"/>
              <a:t>/</a:t>
            </a:r>
          </a:p>
          <a:p>
            <a:endParaRPr lang="en-US" baseline="0" dirty="0" smtClean="0"/>
          </a:p>
          <a:p>
            <a:r>
              <a:rPr lang="en-US" baseline="0" dirty="0" smtClean="0"/>
              <a:t>Narrow rings from 1560’s-1590’s indicate </a:t>
            </a:r>
            <a:r>
              <a:rPr lang="en-US" baseline="0" dirty="0" err="1" smtClean="0"/>
              <a:t>megadrought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A41B2-265D-CB4A-AF29-A9A46E52170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2092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</a:t>
            </a:r>
            <a:r>
              <a:rPr lang="en-US" baseline="0" dirty="0" smtClean="0"/>
              <a:t> http://</a:t>
            </a:r>
            <a:r>
              <a:rPr lang="en-US" baseline="0" dirty="0" err="1" smtClean="0"/>
              <a:t>www.kpbs.org</a:t>
            </a:r>
            <a:r>
              <a:rPr lang="en-US" baseline="0" dirty="0" smtClean="0"/>
              <a:t>/news/2013/</a:t>
            </a:r>
            <a:r>
              <a:rPr lang="en-US" baseline="0" dirty="0" err="1" smtClean="0"/>
              <a:t>jul</a:t>
            </a:r>
            <a:r>
              <a:rPr lang="en-US" baseline="0" dirty="0" smtClean="0"/>
              <a:t>/01/global-warming-aggravating-el-</a:t>
            </a:r>
            <a:r>
              <a:rPr lang="en-US" baseline="0" dirty="0" err="1" smtClean="0"/>
              <a:t>nino</a:t>
            </a:r>
            <a:r>
              <a:rPr lang="en-US" baseline="0" dirty="0" smtClean="0"/>
              <a:t>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A41B2-265D-CB4A-AF29-A9A46E52170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292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Video link:</a:t>
            </a:r>
            <a:r>
              <a:rPr lang="en-US" baseline="0" dirty="0" smtClean="0"/>
              <a:t> https://</a:t>
            </a:r>
            <a:r>
              <a:rPr lang="en-US" baseline="0" dirty="0" err="1" smtClean="0"/>
              <a:t>www.youtube.com</a:t>
            </a:r>
            <a:r>
              <a:rPr lang="en-US" baseline="0" dirty="0" smtClean="0"/>
              <a:t>/</a:t>
            </a:r>
            <a:r>
              <a:rPr lang="en-US" baseline="0" dirty="0" err="1" smtClean="0"/>
              <a:t>watch?v</a:t>
            </a:r>
            <a:r>
              <a:rPr lang="en-US" baseline="0" dirty="0" smtClean="0"/>
              <a:t>=VjTsj-fi-p0</a:t>
            </a:r>
          </a:p>
          <a:p>
            <a:endParaRPr lang="en-US" baseline="0" dirty="0" smtClean="0"/>
          </a:p>
          <a:p>
            <a:r>
              <a:rPr lang="en-US" baseline="0" dirty="0" smtClean="0"/>
              <a:t>Images from Greenland drilling: http://</a:t>
            </a:r>
            <a:r>
              <a:rPr lang="en-US" baseline="0" dirty="0" err="1" smtClean="0"/>
              <a:t>earthobservatory.nasa.gov</a:t>
            </a:r>
            <a:r>
              <a:rPr lang="en-US" baseline="0" dirty="0" smtClean="0"/>
              <a:t>/Features/</a:t>
            </a:r>
            <a:r>
              <a:rPr lang="en-US" baseline="0" dirty="0" err="1" smtClean="0"/>
              <a:t>Paleoclimatology_IceCores</a:t>
            </a:r>
            <a:r>
              <a:rPr lang="en-US" baseline="0" dirty="0" smtClean="0"/>
              <a:t>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A41B2-265D-CB4A-AF29-A9A46E52170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8208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https://</a:t>
            </a:r>
            <a:r>
              <a:rPr lang="en-US" dirty="0" err="1" smtClean="0"/>
              <a:t>en.wikipedia.org</a:t>
            </a:r>
            <a:r>
              <a:rPr lang="en-US" dirty="0" smtClean="0"/>
              <a:t>/wiki/</a:t>
            </a:r>
            <a:r>
              <a:rPr lang="en-US" dirty="0" err="1" smtClean="0"/>
              <a:t>Ice_core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A41B2-265D-CB4A-AF29-A9A46E52170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682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</a:t>
            </a:r>
            <a:r>
              <a:rPr lang="en-US" dirty="0" err="1" smtClean="0"/>
              <a:t>www.antarcticglaciers.org</a:t>
            </a:r>
            <a:r>
              <a:rPr lang="en-US" dirty="0" smtClean="0"/>
              <a:t>/glaciers-and-climate/ice-cores/ice-core-basics/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A41B2-265D-CB4A-AF29-A9A46E52170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7206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https://</a:t>
            </a:r>
            <a:r>
              <a:rPr lang="en-US" dirty="0" err="1" smtClean="0"/>
              <a:t>en.wikibooks.org</a:t>
            </a:r>
            <a:r>
              <a:rPr lang="en-US" dirty="0" smtClean="0"/>
              <a:t>/wiki/</a:t>
            </a:r>
            <a:r>
              <a:rPr lang="en-US" dirty="0" err="1" smtClean="0"/>
              <a:t>High_School_Earth_Science</a:t>
            </a:r>
            <a:r>
              <a:rPr lang="en-US" dirty="0" smtClean="0"/>
              <a:t>/</a:t>
            </a:r>
            <a:r>
              <a:rPr lang="en-US" dirty="0" err="1" smtClean="0"/>
              <a:t>Sedimentary_Rocks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A41B2-265D-CB4A-AF29-A9A46E52170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7249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</a:t>
            </a:r>
            <a:r>
              <a:rPr lang="en-US" dirty="0" err="1" smtClean="0"/>
              <a:t>www.nasa.gov</a:t>
            </a:r>
            <a:r>
              <a:rPr lang="en-US" dirty="0" smtClean="0"/>
              <a:t>/topics/earth/features/samples20120617.html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A41B2-265D-CB4A-AF29-A9A46E52170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0314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5F899-AB2D-0446-81D9-0E4766DEAFC5}" type="datetimeFigureOut">
              <a:rPr lang="en-US" smtClean="0"/>
              <a:t>18-01-10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F36BB-AD6F-C64A-A622-885955906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454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5F899-AB2D-0446-81D9-0E4766DEAFC5}" type="datetimeFigureOut">
              <a:rPr lang="en-US" smtClean="0"/>
              <a:t>18-01-10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F36BB-AD6F-C64A-A622-885955906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288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5F899-AB2D-0446-81D9-0E4766DEAFC5}" type="datetimeFigureOut">
              <a:rPr lang="en-US" smtClean="0"/>
              <a:t>18-01-10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F36BB-AD6F-C64A-A622-885955906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151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5F899-AB2D-0446-81D9-0E4766DEAFC5}" type="datetimeFigureOut">
              <a:rPr lang="en-US" smtClean="0"/>
              <a:t>18-01-10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F36BB-AD6F-C64A-A622-885955906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221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5F899-AB2D-0446-81D9-0E4766DEAFC5}" type="datetimeFigureOut">
              <a:rPr lang="en-US" smtClean="0"/>
              <a:t>18-01-10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F36BB-AD6F-C64A-A622-885955906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888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5F899-AB2D-0446-81D9-0E4766DEAFC5}" type="datetimeFigureOut">
              <a:rPr lang="en-US" smtClean="0"/>
              <a:t>18-01-10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F36BB-AD6F-C64A-A622-885955906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819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5F899-AB2D-0446-81D9-0E4766DEAFC5}" type="datetimeFigureOut">
              <a:rPr lang="en-US" smtClean="0"/>
              <a:t>18-01-10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F36BB-AD6F-C64A-A622-885955906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23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5F899-AB2D-0446-81D9-0E4766DEAFC5}" type="datetimeFigureOut">
              <a:rPr lang="en-US" smtClean="0"/>
              <a:t>18-01-10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F36BB-AD6F-C64A-A622-885955906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582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5F899-AB2D-0446-81D9-0E4766DEAFC5}" type="datetimeFigureOut">
              <a:rPr lang="en-US" smtClean="0"/>
              <a:t>18-01-10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F36BB-AD6F-C64A-A622-885955906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978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5F899-AB2D-0446-81D9-0E4766DEAFC5}" type="datetimeFigureOut">
              <a:rPr lang="en-US" smtClean="0"/>
              <a:t>18-01-10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F36BB-AD6F-C64A-A622-885955906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547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5F899-AB2D-0446-81D9-0E4766DEAFC5}" type="datetimeFigureOut">
              <a:rPr lang="en-US" smtClean="0"/>
              <a:t>18-01-10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F36BB-AD6F-C64A-A622-885955906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059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F5F899-AB2D-0446-81D9-0E4766DEAFC5}" type="datetimeFigureOut">
              <a:rPr lang="en-US" smtClean="0"/>
              <a:t>18-01-10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DF36BB-AD6F-C64A-A622-885955906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15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cdc.noaa.gov/data-access/paleoclimatology-data" TargetMode="External"/><Relationship Id="rId4" Type="http://schemas.openxmlformats.org/officeDocument/2006/relationships/hyperlink" Target="https://www.youtube.com/watch?v=G8t5VX8JKhI" TargetMode="External"/><Relationship Id="rId5" Type="http://schemas.openxmlformats.org/officeDocument/2006/relationships/image" Target="../media/image11.jp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VjTsj-fi-p0" TargetMode="External"/><Relationship Id="rId4" Type="http://schemas.openxmlformats.org/officeDocument/2006/relationships/image" Target="../media/image5.jp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Discovering Past Climates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9.1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99166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Core Samples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/>
              <a:t>p</a:t>
            </a:r>
            <a:r>
              <a:rPr lang="en-US" u="sng" dirty="0" smtClean="0"/>
              <a:t>ollen</a:t>
            </a:r>
            <a:r>
              <a:rPr lang="en-US" dirty="0" smtClean="0"/>
              <a:t> can indicate vegetation &amp; climate</a:t>
            </a:r>
          </a:p>
          <a:p>
            <a:r>
              <a:rPr lang="en-US" u="sng" dirty="0"/>
              <a:t>c</a:t>
            </a:r>
            <a:r>
              <a:rPr lang="en-US" u="sng" dirty="0" smtClean="0"/>
              <a:t>omposition of shells</a:t>
            </a:r>
            <a:r>
              <a:rPr lang="en-US" dirty="0" smtClean="0"/>
              <a:t> (isotopes) can determine temperature</a:t>
            </a:r>
          </a:p>
          <a:p>
            <a:r>
              <a:rPr lang="en-US" u="sng" dirty="0"/>
              <a:t>f</a:t>
            </a:r>
            <a:r>
              <a:rPr lang="en-US" u="sng" dirty="0" smtClean="0"/>
              <a:t>ossils</a:t>
            </a:r>
            <a:r>
              <a:rPr lang="en-US" dirty="0" smtClean="0"/>
              <a:t> determine which living organisms were present &amp; this indicates specific climate conditions</a:t>
            </a:r>
            <a:endParaRPr lang="en-US" u="sng" dirty="0"/>
          </a:p>
        </p:txBody>
      </p:sp>
      <p:pic>
        <p:nvPicPr>
          <p:cNvPr id="5" name="Content Placeholder 4" descr="660498main_samples20120617-43_946-710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14" r="1651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103424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Varves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nnual sedimentary deposits in glacial lakes</a:t>
            </a:r>
          </a:p>
          <a:p>
            <a:r>
              <a:rPr lang="en-US" dirty="0"/>
              <a:t>l</a:t>
            </a:r>
            <a:r>
              <a:rPr lang="en-US" dirty="0" smtClean="0"/>
              <a:t>ight (summer) &amp; dark (winter) layers</a:t>
            </a:r>
          </a:p>
          <a:p>
            <a:r>
              <a:rPr lang="en-US" dirty="0" smtClean="0"/>
              <a:t>can estimate rainfall &amp; </a:t>
            </a:r>
            <a:r>
              <a:rPr lang="en-US" smtClean="0"/>
              <a:t>temperature patterns</a:t>
            </a:r>
            <a:endParaRPr lang="en-US" dirty="0"/>
          </a:p>
        </p:txBody>
      </p:sp>
      <p:pic>
        <p:nvPicPr>
          <p:cNvPr id="5" name="Content Placeholder 4" descr="May2010VarveB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570" b="-2457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841670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Words</a:t>
            </a:r>
            <a:r>
              <a:rPr lang="is-I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NOAA Paleoclimatology </a:t>
            </a:r>
            <a:r>
              <a:rPr lang="en-US" dirty="0" smtClean="0"/>
              <a:t>Data </a:t>
            </a:r>
            <a:r>
              <a:rPr lang="en-US" dirty="0" smtClean="0">
                <a:hlinkClick r:id="rId3"/>
              </a:rPr>
              <a:t>page</a:t>
            </a:r>
            <a:r>
              <a:rPr lang="is-IS" dirty="0" smtClean="0"/>
              <a:t>…</a:t>
            </a:r>
            <a:r>
              <a:rPr lang="is-IS" dirty="0" smtClean="0"/>
              <a:t>if you’re interested!</a:t>
            </a:r>
          </a:p>
          <a:p>
            <a:r>
              <a:rPr lang="is-IS" dirty="0">
                <a:hlinkClick r:id="rId4"/>
              </a:rPr>
              <a:t>v</a:t>
            </a:r>
            <a:r>
              <a:rPr lang="is-IS" dirty="0" smtClean="0">
                <a:hlinkClick r:id="rId4"/>
              </a:rPr>
              <a:t>ideo </a:t>
            </a:r>
            <a:r>
              <a:rPr lang="is-IS" dirty="0" smtClean="0"/>
              <a:t>of a NOAA paleoclimatologist, explaining what kinds of data can be collected (including coral samples)</a:t>
            </a:r>
            <a:endParaRPr lang="en-US" dirty="0"/>
          </a:p>
        </p:txBody>
      </p:sp>
      <p:pic>
        <p:nvPicPr>
          <p:cNvPr id="5" name="Content Placeholder 4" descr="paleo.jpg"/>
          <p:cNvPicPr>
            <a:picLocks noGrp="1" noChangeAspect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659" b="-1065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693731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Paleoclimatology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err="1"/>
              <a:t>p</a:t>
            </a:r>
            <a:r>
              <a:rPr lang="en-US" b="1" dirty="0" err="1" smtClean="0"/>
              <a:t>aleoclimatologists</a:t>
            </a:r>
            <a:r>
              <a:rPr lang="en-US" dirty="0" smtClean="0"/>
              <a:t> study past climate</a:t>
            </a:r>
          </a:p>
          <a:p>
            <a:r>
              <a:rPr lang="en-US" dirty="0"/>
              <a:t>w</a:t>
            </a:r>
            <a:r>
              <a:rPr lang="en-US" dirty="0" smtClean="0"/>
              <a:t>eather records only go back a few hundred years;  to look at older data, special tools are used</a:t>
            </a:r>
            <a:r>
              <a:rPr lang="is-IS" dirty="0" smtClean="0"/>
              <a:t>…</a:t>
            </a:r>
            <a:endParaRPr lang="en-US" dirty="0"/>
          </a:p>
        </p:txBody>
      </p:sp>
      <p:pic>
        <p:nvPicPr>
          <p:cNvPr id="5" name="Content Placeholder 4" descr="whats_up_with_this_weather_poster-r2fced2f785ca449b988775a08f4069f2_w2q_328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4" r="538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643634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Tree Rings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d</a:t>
            </a:r>
            <a:r>
              <a:rPr lang="en-US" dirty="0" smtClean="0"/>
              <a:t>ark wood in late summer, light wood in spring</a:t>
            </a:r>
          </a:p>
          <a:p>
            <a:r>
              <a:rPr lang="en-US" dirty="0"/>
              <a:t>t</a:t>
            </a:r>
            <a:r>
              <a:rPr lang="en-US" dirty="0" smtClean="0"/>
              <a:t>hin rings in dry &amp; hot conditions; thick rings in wet &amp; cool conditions</a:t>
            </a:r>
          </a:p>
          <a:p>
            <a:r>
              <a:rPr lang="en-US" dirty="0"/>
              <a:t>c</a:t>
            </a:r>
            <a:r>
              <a:rPr lang="en-US" dirty="0" smtClean="0"/>
              <a:t>an show evidence of floods, droughts, insect attacks, lightning strikes, etc.</a:t>
            </a:r>
            <a:endParaRPr lang="en-US" dirty="0"/>
          </a:p>
        </p:txBody>
      </p:sp>
      <p:pic>
        <p:nvPicPr>
          <p:cNvPr id="5" name="Content Placeholder 4" descr="6a0128771d526b970c0134851c48ed970c-800wi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7765" b="-2776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12047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Megadrought</a:t>
            </a:r>
            <a:endParaRPr lang="en-US" dirty="0"/>
          </a:p>
        </p:txBody>
      </p:sp>
      <p:pic>
        <p:nvPicPr>
          <p:cNvPr id="7" name="Content Placeholder 6" descr="TreeRingShowingDroughts1527p_Griffin--Web_t250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004" r="-1000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055287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Hurricanes Strengthening?</a:t>
            </a:r>
            <a:endParaRPr lang="en-US" dirty="0"/>
          </a:p>
        </p:txBody>
      </p:sp>
      <p:pic>
        <p:nvPicPr>
          <p:cNvPr id="4" name="Content Placeholder 3" descr="tree_rings_f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53" b="625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50561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Ice Cores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xamining layers of snow &amp; ice that can date back to 800 000 years ago</a:t>
            </a:r>
          </a:p>
          <a:p>
            <a:r>
              <a:rPr lang="en-US" dirty="0" smtClean="0"/>
              <a:t>Have a look at this </a:t>
            </a:r>
            <a:r>
              <a:rPr lang="en-US" dirty="0" smtClean="0">
                <a:hlinkClick r:id="rId3"/>
              </a:rPr>
              <a:t>video </a:t>
            </a:r>
            <a:r>
              <a:rPr lang="en-US" dirty="0" smtClean="0"/>
              <a:t>about ice cores taken in the British Antarctic Survey</a:t>
            </a:r>
            <a:endParaRPr lang="en-US" dirty="0"/>
          </a:p>
        </p:txBody>
      </p:sp>
      <p:pic>
        <p:nvPicPr>
          <p:cNvPr id="7" name="Content Placeholder 6" descr="greenland_drilling.jpg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195" b="-15195"/>
          <a:stretch>
            <a:fillRect/>
          </a:stretch>
        </p:blipFill>
        <p:spPr>
          <a:xfrm>
            <a:off x="4006850" y="1417638"/>
            <a:ext cx="4679950" cy="5062537"/>
          </a:xfrm>
        </p:spPr>
      </p:pic>
    </p:spTree>
    <p:extLst>
      <p:ext uri="{BB962C8B-B14F-4D97-AF65-F5344CB8AC3E}">
        <p14:creationId xmlns:p14="http://schemas.microsoft.com/office/powerpoint/2010/main" val="36784098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in the ice?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>
                <a:solidFill>
                  <a:schemeClr val="bg1"/>
                </a:solidFill>
              </a:rPr>
              <a:t>Type of particles</a:t>
            </a:r>
            <a:r>
              <a:rPr lang="en-US" dirty="0" smtClean="0">
                <a:solidFill>
                  <a:schemeClr val="bg1"/>
                </a:solidFill>
              </a:rPr>
              <a:t> give clues about </a:t>
            </a:r>
            <a:r>
              <a:rPr lang="en-US" i="1" dirty="0" smtClean="0">
                <a:solidFill>
                  <a:schemeClr val="bg1"/>
                </a:solidFill>
              </a:rPr>
              <a:t>events</a:t>
            </a:r>
            <a:r>
              <a:rPr lang="en-US" dirty="0" smtClean="0">
                <a:solidFill>
                  <a:schemeClr val="bg1"/>
                </a:solidFill>
              </a:rPr>
              <a:t> that happened as well as </a:t>
            </a:r>
            <a:r>
              <a:rPr lang="en-US" i="1" dirty="0" smtClean="0">
                <a:solidFill>
                  <a:schemeClr val="bg1"/>
                </a:solidFill>
              </a:rPr>
              <a:t>vegetation</a:t>
            </a:r>
          </a:p>
          <a:p>
            <a:r>
              <a:rPr lang="en-US" u="sng" dirty="0" smtClean="0">
                <a:solidFill>
                  <a:schemeClr val="bg1"/>
                </a:solidFill>
              </a:rPr>
              <a:t>Physical characteristics of the ice </a:t>
            </a:r>
            <a:r>
              <a:rPr lang="en-US" dirty="0" smtClean="0">
                <a:solidFill>
                  <a:schemeClr val="bg1"/>
                </a:solidFill>
              </a:rPr>
              <a:t>indicate </a:t>
            </a:r>
            <a:r>
              <a:rPr lang="en-US" i="1" dirty="0" smtClean="0">
                <a:solidFill>
                  <a:schemeClr val="bg1"/>
                </a:solidFill>
              </a:rPr>
              <a:t>temperature</a:t>
            </a:r>
            <a:r>
              <a:rPr lang="en-US" dirty="0" smtClean="0">
                <a:solidFill>
                  <a:schemeClr val="bg1"/>
                </a:solidFill>
              </a:rPr>
              <a:t> &amp; </a:t>
            </a:r>
            <a:r>
              <a:rPr lang="en-US" i="1" dirty="0" smtClean="0">
                <a:solidFill>
                  <a:schemeClr val="bg1"/>
                </a:solidFill>
              </a:rPr>
              <a:t>humidity</a:t>
            </a:r>
            <a:r>
              <a:rPr lang="en-US" dirty="0" smtClean="0">
                <a:solidFill>
                  <a:schemeClr val="bg1"/>
                </a:solidFill>
              </a:rPr>
              <a:t> conditions when the ice was formed</a:t>
            </a:r>
          </a:p>
          <a:p>
            <a:r>
              <a:rPr lang="en-US" u="sng" dirty="0" smtClean="0">
                <a:solidFill>
                  <a:schemeClr val="bg1"/>
                </a:solidFill>
              </a:rPr>
              <a:t>Composition of trapped air bubbles</a:t>
            </a:r>
            <a:r>
              <a:rPr lang="en-US" dirty="0" smtClean="0">
                <a:solidFill>
                  <a:schemeClr val="bg1"/>
                </a:solidFill>
              </a:rPr>
              <a:t> show atmospheric conditions when ice was formed</a:t>
            </a:r>
            <a:endParaRPr lang="en-US" u="sng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102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Composition of Ice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oncentrations of isotopes (oxygen-16 and oxygen-18) in water indicate temperature at time of ice formation</a:t>
            </a:r>
          </a:p>
          <a:p>
            <a:r>
              <a:rPr lang="en-US" dirty="0"/>
              <a:t>m</a:t>
            </a:r>
            <a:r>
              <a:rPr lang="en-US" dirty="0" smtClean="0"/>
              <a:t>ore </a:t>
            </a:r>
            <a:r>
              <a:rPr lang="en-US" baseline="30000" dirty="0" smtClean="0"/>
              <a:t>18</a:t>
            </a:r>
            <a:r>
              <a:rPr lang="en-US" dirty="0" smtClean="0"/>
              <a:t>O indicates higher temperatures</a:t>
            </a:r>
            <a:endParaRPr lang="en-US" dirty="0"/>
          </a:p>
        </p:txBody>
      </p:sp>
      <p:pic>
        <p:nvPicPr>
          <p:cNvPr id="7" name="Content Placeholder 6" descr="Vostok_420ky_4curves_insolation_to_2004.jpg"/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81" r="-6481"/>
          <a:stretch/>
        </p:blipFill>
        <p:spPr/>
      </p:pic>
    </p:spTree>
    <p:extLst>
      <p:ext uri="{BB962C8B-B14F-4D97-AF65-F5344CB8AC3E}">
        <p14:creationId xmlns:p14="http://schemas.microsoft.com/office/powerpoint/2010/main" val="33776209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Sedimentary Rock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f</a:t>
            </a:r>
            <a:r>
              <a:rPr lang="en-US" dirty="0" smtClean="0"/>
              <a:t>ormed by yearly deposits of rock fragments</a:t>
            </a:r>
            <a:r>
              <a:rPr lang="is-IS" dirty="0" smtClean="0"/>
              <a:t>…accumulate in thick layers on ocean floors &amp; become compressed and hardened over many years</a:t>
            </a:r>
            <a:endParaRPr lang="en-US" dirty="0"/>
          </a:p>
        </p:txBody>
      </p:sp>
      <p:pic>
        <p:nvPicPr>
          <p:cNvPr id="5" name="Content Placeholder 4" descr="500px-Helgoland_Lummenfelsen_22067.JPG"/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076"/>
          <a:stretch/>
        </p:blipFill>
        <p:spPr/>
      </p:pic>
    </p:spTree>
    <p:extLst>
      <p:ext uri="{BB962C8B-B14F-4D97-AF65-F5344CB8AC3E}">
        <p14:creationId xmlns:p14="http://schemas.microsoft.com/office/powerpoint/2010/main" val="3176574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563</Words>
  <Application>Microsoft Macintosh PowerPoint</Application>
  <PresentationFormat>On-screen Show (4:3)</PresentationFormat>
  <Paragraphs>64</Paragraphs>
  <Slides>12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Discovering Past Climates</vt:lpstr>
      <vt:lpstr>Paleoclimatology</vt:lpstr>
      <vt:lpstr>Tree Rings</vt:lpstr>
      <vt:lpstr>Megadrought</vt:lpstr>
      <vt:lpstr>Hurricanes Strengthening?</vt:lpstr>
      <vt:lpstr>Ice Cores</vt:lpstr>
      <vt:lpstr>What is in the ice?</vt:lpstr>
      <vt:lpstr>Composition of Ice</vt:lpstr>
      <vt:lpstr>Sedimentary Rock</vt:lpstr>
      <vt:lpstr>Core Samples</vt:lpstr>
      <vt:lpstr>Varves</vt:lpstr>
      <vt:lpstr>Final Words…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Discovering Past Climates</dc:title>
  <dc:creator>rubina khan</dc:creator>
  <cp:lastModifiedBy>rubina khan</cp:lastModifiedBy>
  <cp:revision>44</cp:revision>
  <dcterms:created xsi:type="dcterms:W3CDTF">2016-01-13T20:52:11Z</dcterms:created>
  <dcterms:modified xsi:type="dcterms:W3CDTF">2018-01-11T04:18:38Z</dcterms:modified>
</cp:coreProperties>
</file>